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/>
    <p:restoredTop sz="94599"/>
  </p:normalViewPr>
  <p:slideViewPr>
    <p:cSldViewPr snapToGrid="0" snapToObjects="1">
      <p:cViewPr>
        <p:scale>
          <a:sx n="104" d="100"/>
          <a:sy n="104" d="100"/>
        </p:scale>
        <p:origin x="89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76AFE8-16F2-7346-A46D-A8D77CF42EC8}" type="datetimeFigureOut">
              <a:rPr lang="es-ES_tradnl" smtClean="0"/>
              <a:t>30/11/17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D2FFE-A7FC-B44B-814B-565ECA0B8933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77687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D2FFE-A7FC-B44B-814B-565ECA0B8933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9649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B91B-4AB0-7A4B-AE09-552A821DFB1D}" type="datetime1">
              <a:rPr lang="en-US" smtClean="0"/>
              <a:t>11/30/17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BFF0D-6E4B-AB4A-89DD-59065FC317BE}" type="datetime1">
              <a:rPr lang="en-US" smtClean="0"/>
              <a:t>11/30/17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3B2-D97E-474A-BE0A-C38820457468}" type="datetime1">
              <a:rPr lang="en-US" smtClean="0"/>
              <a:t>11/30/17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9A854-8593-3346-A487-C3EC17601A6A}" type="datetime1">
              <a:rPr lang="en-US" smtClean="0"/>
              <a:t>11/30/17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3C2F-5B8C-2E48-8C14-3232C9BCB870}" type="datetime1">
              <a:rPr lang="en-US" smtClean="0"/>
              <a:t>11/30/17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42A5-FD47-1842-9842-683C14B84EDC}" type="datetime1">
              <a:rPr lang="en-US" smtClean="0"/>
              <a:t>11/30/17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54FAF-00AE-A141-929E-73BAB626FF21}" type="datetime1">
              <a:rPr lang="en-US" smtClean="0"/>
              <a:t>11/30/17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9125-EB59-474A-88E2-E54449688911}" type="datetime1">
              <a:rPr lang="en-US" smtClean="0"/>
              <a:t>11/30/17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B07B-471E-114B-80EC-C3F8C0059125}" type="datetime1">
              <a:rPr lang="en-US" smtClean="0"/>
              <a:t>11/30/17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D440-7CFF-9C4E-91BB-CD302AFFC347}" type="datetime1">
              <a:rPr lang="en-US" smtClean="0"/>
              <a:t>11/30/17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2FB0F-07B8-9442-9784-F8611B02F466}" type="datetime1">
              <a:rPr lang="en-US" smtClean="0"/>
              <a:t>11/30/17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4E0C0-D2AD-BA41-A9B6-12FDE4701AFB}" type="datetime1">
              <a:rPr lang="en-US" smtClean="0"/>
              <a:t>11/30/17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655E0-5B81-D946-AB4F-115EC41BAF83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69681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 smtClean="0"/>
              <a:t>Rutas Inteligentes en la Ciudad de Bogotá Utilizando el Concepto de </a:t>
            </a:r>
            <a:r>
              <a:rPr lang="es-ES_tradnl" dirty="0" err="1" smtClean="0"/>
              <a:t>Complex</a:t>
            </a:r>
            <a:r>
              <a:rPr lang="es-ES_tradnl" dirty="0" smtClean="0"/>
              <a:t> Networks</a:t>
            </a:r>
            <a:endParaRPr lang="es-ES_trad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124994"/>
          </a:xfrm>
        </p:spPr>
        <p:txBody>
          <a:bodyPr/>
          <a:lstStyle/>
          <a:p>
            <a:r>
              <a:rPr lang="es-ES_tradnl" dirty="0" smtClean="0"/>
              <a:t>André Ferreira</a:t>
            </a:r>
          </a:p>
          <a:p>
            <a:r>
              <a:rPr lang="es-ES_tradnl" dirty="0" smtClean="0"/>
              <a:t>Guillermo Rubiano</a:t>
            </a:r>
          </a:p>
          <a:p>
            <a:endParaRPr lang="es-ES_tradnl" dirty="0"/>
          </a:p>
          <a:p>
            <a:r>
              <a:rPr lang="es-ES_tradnl" dirty="0" smtClean="0"/>
              <a:t>Optimización y Control en Sistemas Distribuidos en Red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924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884" y="937595"/>
            <a:ext cx="6618232" cy="673497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Planificación de Rutas Inteligentes</a:t>
            </a:r>
            <a:endParaRPr lang="es-ES_trad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10</a:t>
            </a:fld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993185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_tradnl" sz="3200" dirty="0" smtClean="0"/>
              <a:t>Escalabilidad a otras ciudades del mundo</a:t>
            </a:r>
          </a:p>
          <a:p>
            <a:pPr>
              <a:lnSpc>
                <a:spcPct val="150000"/>
              </a:lnSpc>
            </a:pPr>
            <a:r>
              <a:rPr lang="es-ES_tradnl" sz="3200" dirty="0" smtClean="0"/>
              <a:t>Utilización del grafo y sus datos para otros temas</a:t>
            </a:r>
          </a:p>
          <a:p>
            <a:pPr>
              <a:lnSpc>
                <a:spcPct val="150000"/>
              </a:lnSpc>
            </a:pPr>
            <a:r>
              <a:rPr lang="es-ES_tradnl" sz="3200" dirty="0" smtClean="0"/>
              <a:t>Creación de aplicaciones o páginas web amigables para turistas / migrantes</a:t>
            </a:r>
            <a:endParaRPr lang="es-ES_tradnl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Futuro</a:t>
            </a:r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11</a:t>
            </a:fld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76383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Objetivos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_tradnl" sz="3200" dirty="0" smtClean="0"/>
              <a:t>Obtener un grafo de la ciudad de Bogotá</a:t>
            </a:r>
          </a:p>
          <a:p>
            <a:pPr>
              <a:lnSpc>
                <a:spcPct val="150000"/>
              </a:lnSpc>
            </a:pPr>
            <a:r>
              <a:rPr lang="es-ES_tradnl" sz="3200" dirty="0" smtClean="0"/>
              <a:t>Incorporar datos de seguridad y tráfico</a:t>
            </a:r>
          </a:p>
          <a:p>
            <a:pPr>
              <a:lnSpc>
                <a:spcPct val="150000"/>
              </a:lnSpc>
            </a:pPr>
            <a:r>
              <a:rPr lang="es-ES_tradnl" sz="3200" dirty="0" smtClean="0"/>
              <a:t>Visualizar las informaciones por colores</a:t>
            </a:r>
          </a:p>
          <a:p>
            <a:pPr>
              <a:lnSpc>
                <a:spcPct val="150000"/>
              </a:lnSpc>
            </a:pPr>
            <a:r>
              <a:rPr lang="es-ES_tradnl" sz="3200" dirty="0" smtClean="0"/>
              <a:t>Planificar rutas con base en los pesos calculados</a:t>
            </a:r>
            <a:endParaRPr lang="es-ES_tradnl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2</a:t>
            </a:fld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29267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Herramientas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_tradnl" sz="3200" dirty="0" smtClean="0"/>
              <a:t>Python</a:t>
            </a:r>
          </a:p>
          <a:p>
            <a:pPr>
              <a:lnSpc>
                <a:spcPct val="150000"/>
              </a:lnSpc>
            </a:pPr>
            <a:r>
              <a:rPr lang="es-ES_tradnl" sz="3200" dirty="0" err="1" smtClean="0"/>
              <a:t>OSMnx</a:t>
            </a:r>
            <a:endParaRPr lang="es-ES_tradnl" sz="3200" dirty="0" smtClean="0"/>
          </a:p>
          <a:p>
            <a:pPr>
              <a:lnSpc>
                <a:spcPct val="150000"/>
              </a:lnSpc>
            </a:pPr>
            <a:r>
              <a:rPr lang="es-ES_tradnl" sz="3200" dirty="0" smtClean="0"/>
              <a:t>Pandas</a:t>
            </a:r>
          </a:p>
          <a:p>
            <a:pPr>
              <a:lnSpc>
                <a:spcPct val="150000"/>
              </a:lnSpc>
            </a:pPr>
            <a:r>
              <a:rPr lang="es-ES_tradnl" sz="3200" dirty="0" smtClean="0"/>
              <a:t>Open Street </a:t>
            </a:r>
            <a:r>
              <a:rPr lang="es-ES_tradnl" sz="3200" dirty="0" err="1" smtClean="0"/>
              <a:t>Maps</a:t>
            </a:r>
            <a:endParaRPr lang="es-ES_tradnl" sz="3200" dirty="0" smtClean="0"/>
          </a:p>
          <a:p>
            <a:pPr>
              <a:lnSpc>
                <a:spcPct val="150000"/>
              </a:lnSpc>
            </a:pPr>
            <a:r>
              <a:rPr lang="es-ES_tradnl" sz="3200" dirty="0" smtClean="0"/>
              <a:t>Google </a:t>
            </a:r>
            <a:r>
              <a:rPr lang="es-ES_tradnl" sz="3200" dirty="0" err="1" smtClean="0"/>
              <a:t>Maps</a:t>
            </a:r>
            <a:r>
              <a:rPr lang="es-ES_tradnl" sz="3200" dirty="0" smtClean="0"/>
              <a:t> API</a:t>
            </a:r>
            <a:endParaRPr lang="es-ES_tradnl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3</a:t>
            </a:fld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824392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284" y="1027906"/>
            <a:ext cx="6641432" cy="673497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Grafo de Bogotá</a:t>
            </a:r>
            <a:endParaRPr lang="es-ES_trad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4</a:t>
            </a:fld>
            <a:endParaRPr lang="es-ES_tradnl" sz="2800"/>
          </a:p>
        </p:txBody>
      </p:sp>
    </p:spTree>
    <p:extLst>
      <p:ext uri="{BB962C8B-B14F-4D97-AF65-F5344CB8AC3E}">
        <p14:creationId xmlns:p14="http://schemas.microsoft.com/office/powerpoint/2010/main" val="26304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883" y="925238"/>
            <a:ext cx="6618233" cy="673497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Grafo de Bogotá</a:t>
            </a:r>
            <a:endParaRPr lang="es-ES_trad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5</a:t>
            </a:fld>
            <a:endParaRPr lang="es-ES_tradnl" sz="2800"/>
          </a:p>
        </p:txBody>
      </p:sp>
    </p:spTree>
    <p:extLst>
      <p:ext uri="{BB962C8B-B14F-4D97-AF65-F5344CB8AC3E}">
        <p14:creationId xmlns:p14="http://schemas.microsoft.com/office/powerpoint/2010/main" val="1214769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Grafo de Bogotá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_tradnl" sz="3200" dirty="0" smtClean="0"/>
              <a:t>89543 nodos</a:t>
            </a:r>
          </a:p>
          <a:p>
            <a:pPr>
              <a:lnSpc>
                <a:spcPct val="150000"/>
              </a:lnSpc>
            </a:pPr>
            <a:r>
              <a:rPr lang="es-ES_tradnl" sz="3200" dirty="0" smtClean="0"/>
              <a:t>236881 </a:t>
            </a:r>
            <a:r>
              <a:rPr lang="es-ES_tradnl" sz="3200" dirty="0" err="1" smtClean="0"/>
              <a:t>edges</a:t>
            </a:r>
            <a:endParaRPr lang="es-ES_tradnl" sz="3200" dirty="0" smtClean="0"/>
          </a:p>
          <a:p>
            <a:pPr>
              <a:lnSpc>
                <a:spcPct val="150000"/>
              </a:lnSpc>
            </a:pPr>
            <a:r>
              <a:rPr lang="es-ES_tradnl" sz="3200" dirty="0" smtClean="0"/>
              <a:t>2.97 calles por nodo</a:t>
            </a:r>
          </a:p>
          <a:p>
            <a:pPr>
              <a:lnSpc>
                <a:spcPct val="150000"/>
              </a:lnSpc>
            </a:pPr>
            <a:r>
              <a:rPr lang="es-ES_tradnl" sz="3200" dirty="0" smtClean="0"/>
              <a:t>Largura promedia de las calles: </a:t>
            </a:r>
            <a:r>
              <a:rPr lang="uk-UA" sz="3200" dirty="0" smtClean="0"/>
              <a:t>85.39</a:t>
            </a:r>
            <a:r>
              <a:rPr lang="en-US" sz="3200" dirty="0" smtClean="0"/>
              <a:t> m</a:t>
            </a:r>
            <a:endParaRPr lang="es-ES_tradnl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6</a:t>
            </a:fld>
            <a:endParaRPr lang="es-ES_tradnl" sz="2800"/>
          </a:p>
        </p:txBody>
      </p:sp>
    </p:spTree>
    <p:extLst>
      <p:ext uri="{BB962C8B-B14F-4D97-AF65-F5344CB8AC3E}">
        <p14:creationId xmlns:p14="http://schemas.microsoft.com/office/powerpoint/2010/main" val="43978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883" y="925238"/>
            <a:ext cx="6618233" cy="673497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Inseguridad de Bogotá</a:t>
            </a:r>
            <a:endParaRPr lang="es-ES_trad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7</a:t>
            </a:fld>
            <a:endParaRPr lang="es-ES_tradnl" sz="2800"/>
          </a:p>
        </p:txBody>
      </p:sp>
    </p:spTree>
    <p:extLst>
      <p:ext uri="{BB962C8B-B14F-4D97-AF65-F5344CB8AC3E}">
        <p14:creationId xmlns:p14="http://schemas.microsoft.com/office/powerpoint/2010/main" val="197648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884" y="888169"/>
            <a:ext cx="6618232" cy="673497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Tráfico de Bogotá</a:t>
            </a:r>
            <a:endParaRPr lang="es-ES_tradnl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8</a:t>
            </a:fld>
            <a:endParaRPr lang="es-ES_tradnl" sz="2800"/>
          </a:p>
        </p:txBody>
      </p:sp>
    </p:spTree>
    <p:extLst>
      <p:ext uri="{BB962C8B-B14F-4D97-AF65-F5344CB8AC3E}">
        <p14:creationId xmlns:p14="http://schemas.microsoft.com/office/powerpoint/2010/main" val="112775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s-ES_tradnl" dirty="0" smtClean="0"/>
              <a:t>Cálculo de Pesos de los </a:t>
            </a:r>
            <a:r>
              <a:rPr lang="es-ES_tradnl" dirty="0" err="1" smtClean="0"/>
              <a:t>Edges</a:t>
            </a:r>
            <a:endParaRPr lang="es-ES_trad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</a:rPr>
                        <m:t>𝑤</m:t>
                      </m:r>
                      <m:r>
                        <a:rPr lang="en-US" sz="3200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𝑘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𝑑</m:t>
                          </m:r>
                        </m:sub>
                      </m:sSub>
                      <m:r>
                        <a:rPr lang="en-US" sz="3200" b="0" i="1" smtClean="0">
                          <a:latin typeface="Cambria Math" charset="0"/>
                        </a:rPr>
                        <m:t>∗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𝑑𝑖𝑠𝑡𝑎𝑛𝑐𝑖𝑎</m:t>
                      </m:r>
                      <m:r>
                        <a:rPr lang="en-US" sz="32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𝑘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𝑠</m:t>
                          </m:r>
                        </m:sub>
                      </m:sSub>
                      <m:r>
                        <a:rPr lang="en-US" sz="3200" b="0" i="1" smtClean="0">
                          <a:latin typeface="Cambria Math" charset="0"/>
                        </a:rPr>
                        <m:t>∗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𝑖𝑛𝑠𝑒𝑔𝑢𝑟𝑖𝑑𝑎𝑑</m:t>
                      </m:r>
                      <m:r>
                        <a:rPr lang="en-US" sz="32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𝑘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𝑡</m:t>
                          </m:r>
                        </m:sub>
                      </m:sSub>
                      <m:r>
                        <a:rPr lang="en-US" sz="3200" b="0" i="1" smtClean="0">
                          <a:latin typeface="Cambria Math" charset="0"/>
                        </a:rPr>
                        <m:t>∗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𝑡𝑟</m:t>
                      </m:r>
                      <m:r>
                        <a:rPr lang="en-US" sz="3200" b="0" i="1" smtClean="0">
                          <a:latin typeface="Cambria Math" charset="0"/>
                        </a:rPr>
                        <m:t>á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𝑓𝑖𝑐𝑜</m:t>
                      </m:r>
                    </m:oMath>
                  </m:oMathPara>
                </a14:m>
                <a:endParaRPr lang="es-ES_tradnl" sz="3200" dirty="0" smtClean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𝑘</m:t>
                        </m:r>
                      </m:e>
                      <m:sub>
                        <m:r>
                          <a:rPr lang="en-US" sz="3200" b="0" i="1" smtClean="0">
                            <a:latin typeface="Cambria Math" charset="0"/>
                          </a:rPr>
                          <m:t>𝑑</m:t>
                        </m:r>
                      </m:sub>
                    </m:sSub>
                    <m:r>
                      <a:rPr lang="en-US" sz="3200" b="0" i="1" smtClean="0">
                        <a:latin typeface="Cambria Math" charset="0"/>
                      </a:rPr>
                      <m:t>=1</m:t>
                    </m:r>
                  </m:oMath>
                </a14:m>
                <a:endParaRPr lang="es-ES_tradnl" sz="3200" dirty="0" smtClean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𝑘</m:t>
                        </m:r>
                      </m:e>
                      <m:sub>
                        <m:r>
                          <a:rPr lang="en-US" sz="3200" b="0" i="1" smtClean="0">
                            <a:latin typeface="Cambria Math" charset="0"/>
                          </a:rPr>
                          <m:t>𝑠</m:t>
                        </m:r>
                      </m:sub>
                    </m:sSub>
                    <m:r>
                      <a:rPr lang="en-US" sz="3200" b="0" i="1" smtClean="0">
                        <a:latin typeface="Cambria Math" charset="0"/>
                      </a:rPr>
                      <m:t>=1</m:t>
                    </m:r>
                  </m:oMath>
                </a14:m>
                <a:endParaRPr lang="en-US" sz="3200" b="0" dirty="0" smtClean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𝑘</m:t>
                        </m:r>
                      </m:e>
                      <m:sub>
                        <m:r>
                          <a:rPr lang="en-US" sz="3200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sz="3200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sz="3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mr-IN" sz="3200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mr-IN" sz="3200" b="0" i="1" smtClean="0">
                            <a:latin typeface="Cambria Math" charset="0"/>
                          </a:rPr>
                          <m:t>5000</m:t>
                        </m:r>
                      </m:den>
                    </m:f>
                  </m:oMath>
                </a14:m>
                <a:endParaRPr lang="en-US" sz="3200" b="0" dirty="0" smtClean="0"/>
              </a:p>
              <a:p>
                <a:pPr>
                  <a:lnSpc>
                    <a:spcPct val="150000"/>
                  </a:lnSpc>
                </a:pPr>
                <a:endParaRPr lang="es-ES_tradnl" sz="32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fld id="{204655E0-5B81-D946-AB4F-115EC41BAF83}" type="slidenum">
              <a:rPr lang="es-ES_tradnl" sz="2800" smtClean="0"/>
              <a:t>9</a:t>
            </a:fld>
            <a:endParaRPr lang="es-ES_tradnl" sz="2800"/>
          </a:p>
        </p:txBody>
      </p:sp>
    </p:spTree>
    <p:extLst>
      <p:ext uri="{BB962C8B-B14F-4D97-AF65-F5344CB8AC3E}">
        <p14:creationId xmlns:p14="http://schemas.microsoft.com/office/powerpoint/2010/main" val="7180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188</Words>
  <Application>Microsoft Macintosh PowerPoint</Application>
  <PresentationFormat>Widescreen</PresentationFormat>
  <Paragraphs>46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Cambria Math</vt:lpstr>
      <vt:lpstr>Mangal</vt:lpstr>
      <vt:lpstr>Arial</vt:lpstr>
      <vt:lpstr>Office Theme</vt:lpstr>
      <vt:lpstr>Rutas Inteligentes en la Ciudad de Bogotá Utilizando el Concepto de Complex Networks</vt:lpstr>
      <vt:lpstr>Objetivos</vt:lpstr>
      <vt:lpstr>Herramientas</vt:lpstr>
      <vt:lpstr>Grafo de Bogotá</vt:lpstr>
      <vt:lpstr>Grafo de Bogotá</vt:lpstr>
      <vt:lpstr>Grafo de Bogotá</vt:lpstr>
      <vt:lpstr>Inseguridad de Bogotá</vt:lpstr>
      <vt:lpstr>Tráfico de Bogotá</vt:lpstr>
      <vt:lpstr>Cálculo de Pesos de los Edges</vt:lpstr>
      <vt:lpstr>Planificación de Rutas Inteligentes</vt:lpstr>
      <vt:lpstr>Futuro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Rutas Inteligentes en la Ciudad de Bogotá Utilizando el Concepto de Complex Networks</dc:title>
  <dc:creator>André Cristóvão Neves Ferreira</dc:creator>
  <cp:lastModifiedBy>André Cristóvão Neves Ferreira</cp:lastModifiedBy>
  <cp:revision>11</cp:revision>
  <dcterms:created xsi:type="dcterms:W3CDTF">2017-11-30T20:32:35Z</dcterms:created>
  <dcterms:modified xsi:type="dcterms:W3CDTF">2017-11-30T21:00:32Z</dcterms:modified>
</cp:coreProperties>
</file>

<file path=docProps/thumbnail.jpeg>
</file>